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27"/>
  </p:normalViewPr>
  <p:slideViewPr>
    <p:cSldViewPr snapToGrid="0" snapToObjects="1">
      <p:cViewPr varScale="1">
        <p:scale>
          <a:sx n="81" d="100"/>
          <a:sy n="81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235C3-A51B-D041-8F8B-49075098F854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5F1CD-D025-234E-B640-CBD123B8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5F1CD-D025-234E-B640-CBD123B8C5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17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5F1CD-D025-234E-B640-CBD123B8C5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2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qcai3@jhu.edu)" TargetMode="External"/><Relationship Id="rId3" Type="http://schemas.openxmlformats.org/officeDocument/2006/relationships/hyperlink" Target="mailto:lingjiesang@jhu.edu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468582"/>
            <a:ext cx="8915399" cy="3308799"/>
          </a:xfrm>
        </p:spPr>
        <p:txBody>
          <a:bodyPr>
            <a:normAutofit fontScale="90000"/>
          </a:bodyPr>
          <a:lstStyle/>
          <a:p>
            <a:r>
              <a:rPr lang="en-US" dirty="0"/>
              <a:t>Recognition of Human Activities Using Signals from Inertial Sensors Embedded in Smartphones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Qing Cai (</a:t>
            </a:r>
            <a:r>
              <a:rPr lang="en-US" dirty="0" smtClean="0">
                <a:hlinkClick r:id="rId2"/>
              </a:rPr>
              <a:t>qcai3@jhu.edu)</a:t>
            </a:r>
            <a:endParaRPr lang="en-US" dirty="0" smtClean="0"/>
          </a:p>
          <a:p>
            <a:r>
              <a:rPr lang="en-US" dirty="0" err="1" smtClean="0"/>
              <a:t>Lingjie</a:t>
            </a:r>
            <a:r>
              <a:rPr lang="en-US" dirty="0" smtClean="0"/>
              <a:t> Sang (</a:t>
            </a:r>
            <a:r>
              <a:rPr lang="en-US" dirty="0">
                <a:hlinkClick r:id="rId3"/>
              </a:rPr>
              <a:t>l</a:t>
            </a:r>
            <a:r>
              <a:rPr lang="en-US" dirty="0" smtClean="0">
                <a:hlinkClick r:id="rId3"/>
              </a:rPr>
              <a:t>ingjiesang@jhu.edu)</a:t>
            </a:r>
            <a:endParaRPr lang="en-US" dirty="0" smtClean="0"/>
          </a:p>
          <a:p>
            <a:pPr algn="r"/>
            <a:r>
              <a:rPr lang="en-US" dirty="0" smtClean="0"/>
              <a:t>Dec 16</a:t>
            </a:r>
            <a:r>
              <a:rPr lang="en-US" baseline="30000" dirty="0" smtClean="0"/>
              <a:t>th</a:t>
            </a:r>
            <a:r>
              <a:rPr lang="en-US" dirty="0" smtClean="0"/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and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197798"/>
          </a:xfrm>
        </p:spPr>
        <p:txBody>
          <a:bodyPr/>
          <a:lstStyle/>
          <a:p>
            <a:r>
              <a:rPr lang="en-US" dirty="0" smtClean="0"/>
              <a:t>Features</a:t>
            </a:r>
            <a:r>
              <a:rPr lang="en-US" dirty="0"/>
              <a:t>: 561-dimension </a:t>
            </a:r>
            <a:r>
              <a:rPr lang="en-US" dirty="0" err="1"/>
              <a:t>fea</a:t>
            </a:r>
            <a:r>
              <a:rPr lang="en-US" dirty="0"/>
              <a:t>- </a:t>
            </a:r>
            <a:r>
              <a:rPr lang="en-US" dirty="0" err="1"/>
              <a:t>ture</a:t>
            </a:r>
            <a:r>
              <a:rPr lang="en-US" dirty="0"/>
              <a:t> vector extracted from inertial signals recorded within 2.5-second time window </a:t>
            </a:r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ix category outcome: </a:t>
            </a:r>
            <a:r>
              <a:rPr lang="en-US" dirty="0"/>
              <a:t>walking, walking upstairs, walking downstairs, sitting, </a:t>
            </a:r>
            <a:r>
              <a:rPr lang="en-US" dirty="0" smtClean="0"/>
              <a:t>standing</a:t>
            </a:r>
            <a:r>
              <a:rPr lang="en-US" dirty="0"/>
              <a:t>, lying </a:t>
            </a:r>
          </a:p>
          <a:p>
            <a:r>
              <a:rPr lang="en-US" dirty="0" smtClean="0"/>
              <a:t>Training data size: 7352</a:t>
            </a:r>
          </a:p>
          <a:p>
            <a:r>
              <a:rPr lang="en-US" dirty="0" smtClean="0"/>
              <a:t>Testing data size: 1470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5890" y="4331398"/>
            <a:ext cx="9809018" cy="2410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9967" y="6369266"/>
            <a:ext cx="1041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1: Human activity recognition problem and </a:t>
            </a:r>
            <a:r>
              <a:rPr lang="en-US" dirty="0" err="1"/>
              <a:t>solu</a:t>
            </a:r>
            <a:r>
              <a:rPr lang="en-US" dirty="0"/>
              <a:t>- </a:t>
            </a:r>
            <a:r>
              <a:rPr lang="en-US" dirty="0" err="1"/>
              <a:t>tion</a:t>
            </a:r>
            <a:r>
              <a:rPr lang="en-US" dirty="0"/>
              <a:t>. Adopted from (</a:t>
            </a:r>
            <a:r>
              <a:rPr lang="en-US" dirty="0" err="1"/>
              <a:t>Anguita</a:t>
            </a:r>
            <a:r>
              <a:rPr lang="en-US" dirty="0"/>
              <a:t>, 2013). </a:t>
            </a:r>
          </a:p>
        </p:txBody>
      </p:sp>
    </p:spTree>
    <p:extLst>
      <p:ext uri="{BB962C8B-B14F-4D97-AF65-F5344CB8AC3E}">
        <p14:creationId xmlns:p14="http://schemas.microsoft.com/office/powerpoint/2010/main" val="22099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18441"/>
            <a:ext cx="8915400" cy="4398580"/>
          </a:xfrm>
        </p:spPr>
        <p:txBody>
          <a:bodyPr>
            <a:normAutofit/>
          </a:bodyPr>
          <a:lstStyle/>
          <a:p>
            <a:r>
              <a:rPr lang="en-US" dirty="0" smtClean="0"/>
              <a:t>Implement with original 516 features</a:t>
            </a:r>
          </a:p>
          <a:p>
            <a:pPr lvl="1"/>
            <a:r>
              <a:rPr lang="en-US" dirty="0"/>
              <a:t>Support v</a:t>
            </a:r>
            <a:r>
              <a:rPr lang="en-US" dirty="0" smtClean="0"/>
              <a:t>ector machine</a:t>
            </a:r>
            <a:endParaRPr lang="en-US" dirty="0"/>
          </a:p>
          <a:p>
            <a:pPr lvl="1"/>
            <a:r>
              <a:rPr lang="en-US" dirty="0"/>
              <a:t>Logistic </a:t>
            </a:r>
            <a:r>
              <a:rPr lang="en-US" dirty="0" smtClean="0"/>
              <a:t>regression</a:t>
            </a:r>
            <a:endParaRPr lang="en-US" dirty="0"/>
          </a:p>
          <a:p>
            <a:pPr lvl="1"/>
            <a:r>
              <a:rPr lang="en-US" dirty="0"/>
              <a:t>Neural </a:t>
            </a:r>
            <a:r>
              <a:rPr lang="en-US" dirty="0" smtClean="0"/>
              <a:t>network</a:t>
            </a:r>
            <a:endParaRPr lang="en-US" dirty="0"/>
          </a:p>
          <a:p>
            <a:pPr lvl="1"/>
            <a:r>
              <a:rPr lang="en-US" dirty="0"/>
              <a:t>Random f</a:t>
            </a:r>
            <a:r>
              <a:rPr lang="en-US" dirty="0" smtClean="0"/>
              <a:t>orest</a:t>
            </a:r>
            <a:endParaRPr lang="en-US" dirty="0"/>
          </a:p>
          <a:p>
            <a:pPr lvl="1"/>
            <a:r>
              <a:rPr lang="en-US" dirty="0"/>
              <a:t>Gradient </a:t>
            </a:r>
            <a:r>
              <a:rPr lang="en-US" dirty="0" smtClean="0"/>
              <a:t>boosting </a:t>
            </a:r>
            <a:r>
              <a:rPr lang="en-US" dirty="0"/>
              <a:t>t</a:t>
            </a:r>
            <a:r>
              <a:rPr lang="en-US" dirty="0" smtClean="0"/>
              <a:t>rees</a:t>
            </a:r>
          </a:p>
          <a:p>
            <a:r>
              <a:rPr lang="en-US" dirty="0" smtClean="0"/>
              <a:t>Dimensionality Reduction</a:t>
            </a:r>
          </a:p>
          <a:p>
            <a:pPr lvl="1"/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Linear discriminant analysis</a:t>
            </a:r>
          </a:p>
          <a:p>
            <a:pPr lvl="1"/>
            <a:r>
              <a:rPr lang="en-US" dirty="0"/>
              <a:t>Feature importance analysis by random </a:t>
            </a:r>
            <a:r>
              <a:rPr lang="en-US" dirty="0" smtClean="0"/>
              <a:t>trees</a:t>
            </a:r>
          </a:p>
          <a:p>
            <a:r>
              <a:rPr lang="en-US" dirty="0" smtClean="0"/>
              <a:t>Online Model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5959"/>
          </a:xfrm>
        </p:spPr>
        <p:txBody>
          <a:bodyPr/>
          <a:lstStyle/>
          <a:p>
            <a:r>
              <a:rPr lang="en-US" dirty="0" smtClean="0"/>
              <a:t>Some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6153815"/>
            <a:ext cx="8915400" cy="388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Figure 2: Tuning kernel function and penalty values for SVM.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1467" y="1324301"/>
            <a:ext cx="6376574" cy="46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5959"/>
          </a:xfrm>
        </p:spPr>
        <p:txBody>
          <a:bodyPr/>
          <a:lstStyle/>
          <a:p>
            <a:r>
              <a:rPr lang="en-US" dirty="0" smtClean="0"/>
              <a:t>Some Results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5975131"/>
            <a:ext cx="9455643" cy="7725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Figure 9: Tuning the number of components in LDA, and test the LDA-generated features by SVM.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6628" y="1765737"/>
            <a:ext cx="9780572" cy="40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4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5959"/>
          </a:xfrm>
        </p:spPr>
        <p:txBody>
          <a:bodyPr/>
          <a:lstStyle/>
          <a:p>
            <a:r>
              <a:rPr lang="en-US" dirty="0" smtClean="0"/>
              <a:t>Some Results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2840" y="5360275"/>
            <a:ext cx="4237258" cy="7725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Figure </a:t>
            </a:r>
            <a:r>
              <a:rPr lang="en-US" dirty="0" smtClean="0"/>
              <a:t>10</a:t>
            </a:r>
            <a:r>
              <a:rPr lang="en-US" smtClean="0"/>
              <a:t>: Result of all methods.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015" y="1690254"/>
            <a:ext cx="3634312" cy="3200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4463" y="1690254"/>
            <a:ext cx="3588423" cy="3185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2840" y="1676564"/>
            <a:ext cx="3625110" cy="32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1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94787"/>
          </a:xfrm>
        </p:spPr>
        <p:txBody>
          <a:bodyPr/>
          <a:lstStyle/>
          <a:p>
            <a:r>
              <a:rPr lang="en-US" dirty="0" smtClean="0"/>
              <a:t>Online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592317"/>
                <a:ext cx="8915400" cy="431890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Suppose the number of testing data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, for some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 smtClean="0"/>
                  <a:t> &gt; 0 and real 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∈(0,1)</m:t>
                    </m:r>
                  </m:oMath>
                </a14:m>
                <a:r>
                  <a:rPr lang="en-US" dirty="0" smtClean="0"/>
                  <a:t>, we perform the following steps. </a:t>
                </a:r>
                <a:endParaRPr lang="en-US" dirty="0"/>
              </a:p>
              <a:p>
                <a:r>
                  <a:rPr lang="en-US" dirty="0"/>
                  <a:t>Train the original logistic regression model </a:t>
                </a:r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</a:t>
                </a:r>
                <a:r>
                  <a:rPr lang="en-US" dirty="0"/>
                  <a:t>testing data,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 …, 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 smtClean="0"/>
                  <a:t> predict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</a:t>
                </a:r>
                <a:r>
                  <a:rPr lang="en-US" dirty="0"/>
                  <a:t>outcome variable based on the original logistic regression model </a:t>
                </a:r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testing data,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</m:t>
                    </m:r>
                    <m:r>
                      <a:rPr lang="en-US" b="0" i="0" smtClean="0">
                        <a:latin typeface="Cambria Math" charset="0"/>
                      </a:rPr>
                      <m:t>+1, …,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n</m:t>
                    </m:r>
                  </m:oMath>
                </a14:m>
                <a:r>
                  <a:rPr lang="en-US" dirty="0" smtClean="0"/>
                  <a:t>: </a:t>
                </a:r>
                <a:endParaRPr lang="en-US" dirty="0"/>
              </a:p>
              <a:p>
                <a:pPr lvl="1"/>
                <a:r>
                  <a:rPr lang="en-US" dirty="0"/>
                  <a:t>Calculate the probability of belonging to each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based on the original logistic regression model </a:t>
                </a:r>
              </a:p>
              <a:p>
                <a:pPr lvl="1"/>
                <a:r>
                  <a:rPr lang="en-US" dirty="0"/>
                  <a:t>Find the most common class, say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in the most recent m previous predicted labels </a:t>
                </a:r>
              </a:p>
              <a:p>
                <a:pPr lvl="1"/>
                <a:r>
                  <a:rPr lang="en-US" dirty="0"/>
                  <a:t>Reset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 smtClean="0"/>
                  <a:t> for </a:t>
                </a:r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r>
                  <a:rPr lang="en-US" dirty="0"/>
                  <a:t>Predict the outcome variable by the class with the highest </a:t>
                </a:r>
                <a:r>
                  <a:rPr lang="en-US" dirty="0" smtClean="0"/>
                  <a:t>probability.</a:t>
                </a:r>
              </a:p>
              <a:p>
                <a:pPr marL="0" indent="0">
                  <a:buNone/>
                </a:pPr>
                <a:r>
                  <a:rPr lang="en-US" dirty="0" smtClean="0"/>
                  <a:t>Note: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can be tuned to achieve best performance.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592317"/>
                <a:ext cx="8915400" cy="4318905"/>
              </a:xfrm>
              <a:blipFill rotWithShape="0">
                <a:blip r:embed="rId2"/>
                <a:stretch>
                  <a:fillRect l="-479" t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57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Acknowledgments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We would like to thank Professor </a:t>
            </a:r>
            <a:r>
              <a:rPr lang="en-US" sz="3200" dirty="0" err="1"/>
              <a:t>Ilya</a:t>
            </a:r>
            <a:r>
              <a:rPr lang="en-US" sz="3200" dirty="0"/>
              <a:t> </a:t>
            </a:r>
            <a:r>
              <a:rPr lang="en-US" sz="3200" dirty="0" err="1"/>
              <a:t>Shpitser</a:t>
            </a:r>
            <a:r>
              <a:rPr lang="en-US" sz="3200" dirty="0"/>
              <a:t>, </a:t>
            </a:r>
            <a:r>
              <a:rPr lang="en-US" sz="3200" dirty="0" err="1"/>
              <a:t>Tuo</a:t>
            </a:r>
            <a:r>
              <a:rPr lang="en-US" sz="3200" dirty="0"/>
              <a:t> Zhao and Hainan Xu for their support and help with this project and throughout this </a:t>
            </a:r>
            <a:r>
              <a:rPr lang="en-US" sz="3200" dirty="0" err="1"/>
              <a:t>sememster</a:t>
            </a:r>
            <a:r>
              <a:rPr lang="en-US" sz="3200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</TotalTime>
  <Words>295</Words>
  <Application>Microsoft Macintosh PowerPoint</Application>
  <PresentationFormat>Widescreen</PresentationFormat>
  <Paragraphs>42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Cambria Math</vt:lpstr>
      <vt:lpstr>Century Gothic</vt:lpstr>
      <vt:lpstr>Wingdings 3</vt:lpstr>
      <vt:lpstr>Arial</vt:lpstr>
      <vt:lpstr>Wisp</vt:lpstr>
      <vt:lpstr>Recognition of Human Activities Using Signals from Inertial Sensors Embedded in Smartphones </vt:lpstr>
      <vt:lpstr>Introduction and Data</vt:lpstr>
      <vt:lpstr>Methods</vt:lpstr>
      <vt:lpstr>Some Results</vt:lpstr>
      <vt:lpstr>Some Results (cont’d)</vt:lpstr>
      <vt:lpstr>Some Results (cont’d)</vt:lpstr>
      <vt:lpstr>Online Model</vt:lpstr>
      <vt:lpstr> Acknowledgments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Recognition of Human Activities Using Signals from Inertial Sensors Embedded in Smartphones </dc:title>
  <dc:creator>qing cai</dc:creator>
  <cp:lastModifiedBy>qing cai</cp:lastModifiedBy>
  <cp:revision>9</cp:revision>
  <dcterms:created xsi:type="dcterms:W3CDTF">2015-12-16T11:41:07Z</dcterms:created>
  <dcterms:modified xsi:type="dcterms:W3CDTF">2015-12-16T15:15:37Z</dcterms:modified>
</cp:coreProperties>
</file>